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</p:sldMasterIdLst>
  <p:notesMasterIdLst>
    <p:notesMasterId r:id="rId16"/>
  </p:notesMasterIdLst>
  <p:sldIdLst>
    <p:sldId id="256" r:id="rId3"/>
    <p:sldId id="257" r:id="rId4"/>
    <p:sldId id="259" r:id="rId5"/>
    <p:sldId id="268" r:id="rId6"/>
    <p:sldId id="266" r:id="rId7"/>
    <p:sldId id="269" r:id="rId8"/>
    <p:sldId id="271" r:id="rId9"/>
    <p:sldId id="272" r:id="rId10"/>
    <p:sldId id="260" r:id="rId11"/>
    <p:sldId id="276" r:id="rId12"/>
    <p:sldId id="277" r:id="rId13"/>
    <p:sldId id="278" r:id="rId14"/>
    <p:sldId id="265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4740"/>
  </p:normalViewPr>
  <p:slideViewPr>
    <p:cSldViewPr snapToGrid="0" snapToObjects="1">
      <p:cViewPr varScale="1">
        <p:scale>
          <a:sx n="108" d="100"/>
          <a:sy n="108" d="100"/>
        </p:scale>
        <p:origin x="84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880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5d3f912c0_2_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5d3f912c0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008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2143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8468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6004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5d3f912c0_2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45d3f912c0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418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5264f0e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e5264f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5282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079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5521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4791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3212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1134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0638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9293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与副标题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 - 居中">
  <p:cSld name="标题 - 居中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 - 垂直">
  <p:cSld name="照片 - 垂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 - 顶部对齐">
  <p:cSld name="标题 - 顶部对齐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与项目符号">
  <p:cSld name="标题与项目符号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、项目符号与照片">
  <p:cSld name="标题、项目符号与照片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marL="91440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marL="137160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marL="182880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marL="228600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项目符号">
  <p:cSld name="项目符号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 - 3 联">
  <p:cSld name="照片 - 3 联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文">
  <p:cSld name="引文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i="1"/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2"/>
          </p:nvPr>
        </p:nvSpPr>
        <p:spPr>
          <a:xfrm>
            <a:off x="895350" y="2255044"/>
            <a:ext cx="7358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">
  <p:cSld name="照片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>
  <p:cSld name="空白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eiyou.bytedance.com/api/invoke/video/invoke/vide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6" descr="字节跳动ByteDance-PPT-0724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6"/>
          <p:cNvSpPr txBox="1"/>
          <p:nvPr/>
        </p:nvSpPr>
        <p:spPr>
          <a:xfrm>
            <a:off x="644525" y="1908975"/>
            <a:ext cx="4788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n" sz="36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Android大作业</a:t>
            </a:r>
            <a:endParaRPr sz="36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Google Shape;105;p26"/>
          <p:cNvSpPr txBox="1"/>
          <p:nvPr/>
        </p:nvSpPr>
        <p:spPr>
          <a:xfrm>
            <a:off x="4018107" y="3072756"/>
            <a:ext cx="4788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zh-CN" altLang="en-US" sz="20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组员：罗浩然、王大卫</a:t>
            </a:r>
            <a:endParaRPr sz="20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实现效果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25;p29"/>
          <p:cNvSpPr txBox="1"/>
          <p:nvPr/>
        </p:nvSpPr>
        <p:spPr>
          <a:xfrm>
            <a:off x="3973926" y="1197045"/>
            <a:ext cx="2151125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dirty="0">
                <a:solidFill>
                  <a:srgbClr val="3A5BAE"/>
                </a:solidFill>
              </a:rPr>
              <a:t>点击三角形播放按钮，播放其中一个视频，封面图片隐去，开始播放视频，并出现进度条，可以随时调整观看视频进度。</a:t>
            </a:r>
          </a:p>
        </p:txBody>
      </p:sp>
      <p:pic>
        <p:nvPicPr>
          <p:cNvPr id="7" name="图片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37" y="1197045"/>
            <a:ext cx="2436495" cy="32486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0614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实现效果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25;p29"/>
          <p:cNvSpPr txBox="1"/>
          <p:nvPr/>
        </p:nvSpPr>
        <p:spPr>
          <a:xfrm>
            <a:off x="3973926" y="1197045"/>
            <a:ext cx="2151125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dirty="0">
                <a:solidFill>
                  <a:srgbClr val="3A5BAE"/>
                </a:solidFill>
              </a:rPr>
              <a:t>若对视频没有操作，视频会保持播放状态，并隐藏播放进度条和暂停按钮，以达到最好的观看效果，点击视频任意位置可以唤出进度条和暂停按钮，随时对视频进行操作。</a:t>
            </a:r>
          </a:p>
        </p:txBody>
      </p:sp>
      <p:pic>
        <p:nvPicPr>
          <p:cNvPr id="7" name="图片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412" y="1197045"/>
            <a:ext cx="2249812" cy="30684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3720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实现效果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25;p29"/>
          <p:cNvSpPr txBox="1"/>
          <p:nvPr/>
        </p:nvSpPr>
        <p:spPr>
          <a:xfrm>
            <a:off x="3973926" y="1197045"/>
            <a:ext cx="2151125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dirty="0">
                <a:solidFill>
                  <a:srgbClr val="3A5BAE"/>
                </a:solidFill>
              </a:rPr>
              <a:t>下拉列表，会看到很多网络视频，当正在播放的视频划出屏幕，会在右下角出现小窗口（画中画）观看视频，当点击播放另一个视频时，正在播放的视频会停止播放。</a:t>
            </a:r>
          </a:p>
        </p:txBody>
      </p:sp>
      <p:pic>
        <p:nvPicPr>
          <p:cNvPr id="7" name="图片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18" y="1197045"/>
            <a:ext cx="2444750" cy="3260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8927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5" descr="字节跳动ByteDance-PPT-0724-04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5"/>
          <p:cNvSpPr txBox="1"/>
          <p:nvPr/>
        </p:nvSpPr>
        <p:spPr>
          <a:xfrm>
            <a:off x="1456773" y="2280656"/>
            <a:ext cx="2045804" cy="58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n" sz="36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THANKS</a:t>
            </a:r>
            <a:endParaRPr sz="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 descr="字节跳动ByteDance-PPT-0724-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1719912" y="1713125"/>
            <a:ext cx="525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3600"/>
              <a:buFont typeface="Helvetica Neue"/>
              <a:buNone/>
            </a:pPr>
            <a:r>
              <a:rPr lang="en" sz="36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开发一个短视频App</a:t>
            </a:r>
            <a:endParaRPr sz="500" dirty="0"/>
          </a:p>
        </p:txBody>
      </p:sp>
      <p:sp>
        <p:nvSpPr>
          <p:cNvPr id="112" name="Google Shape;112;p27"/>
          <p:cNvSpPr txBox="1"/>
          <p:nvPr/>
        </p:nvSpPr>
        <p:spPr>
          <a:xfrm>
            <a:off x="434181" y="2721371"/>
            <a:ext cx="21861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C4D0"/>
              </a:buClr>
              <a:buSzPts val="1900"/>
              <a:buFont typeface="Helvetica Neue"/>
              <a:buNone/>
            </a:pPr>
            <a:endParaRPr sz="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9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9"/>
          <p:cNvSpPr txBox="1"/>
          <p:nvPr/>
        </p:nvSpPr>
        <p:spPr>
          <a:xfrm>
            <a:off x="518424" y="1125075"/>
            <a:ext cx="7717481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视频流</a:t>
            </a:r>
            <a:r>
              <a:rPr lang="zh-CN" altLang="en-US" sz="1800" dirty="0">
                <a:solidFill>
                  <a:srgbClr val="3A5BAE"/>
                </a:solidFill>
                <a:sym typeface="Wingdings" panose="05000000000000000000" pitchFamily="2" charset="2"/>
              </a:rPr>
              <a:t>：</a:t>
            </a:r>
            <a:endParaRPr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en" sz="1800" dirty="0">
                <a:solidFill>
                  <a:srgbClr val="3A5BAE"/>
                </a:solidFill>
              </a:rPr>
              <a:t>API:</a:t>
            </a:r>
            <a:r>
              <a:rPr lang="zh-CN" altLang="en-US" sz="1800" dirty="0">
                <a:solidFill>
                  <a:srgbClr val="3A5BAE"/>
                </a:solidFill>
              </a:rPr>
              <a:t>  </a:t>
            </a:r>
            <a:r>
              <a:rPr lang="en-US" altLang="zh-CN" dirty="0">
                <a:hlinkClick r:id="rId4"/>
              </a:rPr>
              <a:t>https://beiyou.bytedance.com/api/invoke/video/invoke/video</a:t>
            </a:r>
            <a:endParaRPr lang="en-US" altLang="zh-CN" dirty="0"/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en" sz="1800" dirty="0">
                <a:solidFill>
                  <a:srgbClr val="3A5BAE"/>
                </a:solidFill>
              </a:rPr>
              <a:t>使用RecyclerView显示视频列表</a:t>
            </a:r>
            <a:r>
              <a:rPr lang="zh-CN" altLang="en-US" sz="1800" dirty="0">
                <a:solidFill>
                  <a:srgbClr val="3A5BAE"/>
                </a:solidFill>
              </a:rPr>
              <a:t> </a:t>
            </a:r>
            <a:r>
              <a:rPr lang="en-US" altLang="zh-CN" sz="1800" dirty="0">
                <a:solidFill>
                  <a:srgbClr val="3A5BAE"/>
                </a:solidFill>
              </a:rPr>
              <a:t>(</a:t>
            </a:r>
            <a:r>
              <a:rPr lang="zh-CN" altLang="en-US" sz="1800" dirty="0">
                <a:solidFill>
                  <a:srgbClr val="3A5BAE"/>
                </a:solidFill>
              </a:rPr>
              <a:t>一页显示多个</a:t>
            </a:r>
            <a:r>
              <a:rPr lang="en-US" altLang="zh-CN" sz="1800" dirty="0">
                <a:solidFill>
                  <a:srgbClr val="3A5BAE"/>
                </a:solidFill>
              </a:rPr>
              <a:t>item)</a:t>
            </a:r>
            <a:endParaRPr sz="1800" dirty="0">
              <a:solidFill>
                <a:srgbClr val="3A5BAE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en" sz="1800" dirty="0">
                <a:solidFill>
                  <a:srgbClr val="3A5BAE"/>
                </a:solidFill>
              </a:rPr>
              <a:t>使用Glide加载封面图</a:t>
            </a:r>
          </a:p>
          <a:p>
            <a:pPr marL="457200" lvl="0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视频播放：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从视频信息流点击某个视频封面进入播放页面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根据视频信息的</a:t>
            </a:r>
            <a:r>
              <a:rPr lang="en-US" altLang="zh-CN" sz="1800" dirty="0" err="1">
                <a:solidFill>
                  <a:srgbClr val="3A5BAE"/>
                </a:solidFill>
              </a:rPr>
              <a:t>url</a:t>
            </a:r>
            <a:r>
              <a:rPr lang="zh-CN" altLang="en-US" sz="1800" dirty="0">
                <a:solidFill>
                  <a:srgbClr val="3A5BAE"/>
                </a:solidFill>
              </a:rPr>
              <a:t>播放视频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单击视频窗口暂停</a:t>
            </a:r>
            <a:r>
              <a:rPr lang="en-US" altLang="zh-CN" sz="1800" dirty="0">
                <a:solidFill>
                  <a:srgbClr val="3A5BAE"/>
                </a:solidFill>
              </a:rPr>
              <a:t>/</a:t>
            </a:r>
            <a:r>
              <a:rPr lang="zh-CN" altLang="en-US" sz="1800" dirty="0">
                <a:solidFill>
                  <a:srgbClr val="3A5BAE"/>
                </a:solidFill>
              </a:rPr>
              <a:t>继续</a:t>
            </a:r>
            <a:endParaRPr sz="1800" dirty="0">
              <a:solidFill>
                <a:srgbClr val="3A5BAE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26" name="Google Shape;126;p29"/>
          <p:cNvSpPr txBox="1"/>
          <p:nvPr/>
        </p:nvSpPr>
        <p:spPr>
          <a:xfrm>
            <a:off x="62511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作业要求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9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9"/>
          <p:cNvSpPr txBox="1"/>
          <p:nvPr/>
        </p:nvSpPr>
        <p:spPr>
          <a:xfrm>
            <a:off x="713259" y="1064115"/>
            <a:ext cx="7717481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罗浩然负责</a:t>
            </a:r>
            <a:r>
              <a:rPr lang="zh-CN" altLang="en-US" sz="1800" dirty="0">
                <a:solidFill>
                  <a:srgbClr val="3A5BAE"/>
                </a:solidFill>
                <a:sym typeface="Wingdings" panose="05000000000000000000" pitchFamily="2" charset="2"/>
              </a:rPr>
              <a:t>：</a:t>
            </a:r>
            <a:endParaRPr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设计</a:t>
            </a:r>
            <a:r>
              <a:rPr lang="en-US" altLang="zh-CN" sz="1800" dirty="0" err="1">
                <a:solidFill>
                  <a:srgbClr val="3A5BAE"/>
                </a:solidFill>
              </a:rPr>
              <a:t>Recyclerview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设置监听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编写视频播放代码</a:t>
            </a:r>
            <a:endParaRPr lang="en" sz="1800" dirty="0">
              <a:solidFill>
                <a:srgbClr val="3A5BAE"/>
              </a:solidFill>
            </a:endParaRPr>
          </a:p>
          <a:p>
            <a:pPr marL="457200" lvl="0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王大卫负责：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设计</a:t>
            </a:r>
            <a:r>
              <a:rPr lang="en-US" altLang="zh-CN" sz="1800" dirty="0">
                <a:solidFill>
                  <a:srgbClr val="3A5BAE"/>
                </a:solidFill>
              </a:rPr>
              <a:t>xml</a:t>
            </a:r>
            <a:r>
              <a:rPr lang="zh-CN" altLang="en-US" sz="1800" dirty="0">
                <a:solidFill>
                  <a:srgbClr val="3A5BAE"/>
                </a:solidFill>
              </a:rPr>
              <a:t>布局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视频来源接口</a:t>
            </a: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封面图片接口</a:t>
            </a:r>
            <a:endParaRPr sz="1800" dirty="0">
              <a:solidFill>
                <a:srgbClr val="3A5BAE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26" name="Google Shape;126;p29"/>
          <p:cNvSpPr txBox="1"/>
          <p:nvPr/>
        </p:nvSpPr>
        <p:spPr>
          <a:xfrm>
            <a:off x="571773" y="566188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作业分工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18499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设计</a:t>
            </a:r>
            <a:r>
              <a:rPr lang="en-US" altLang="zh-CN" sz="1800" dirty="0" err="1">
                <a:solidFill>
                  <a:srgbClr val="3A5BAE"/>
                </a:solidFill>
              </a:rPr>
              <a:t>Recyclerview</a:t>
            </a:r>
            <a:endParaRPr lang="en-US" altLang="zh-CN" sz="1800" dirty="0">
              <a:solidFill>
                <a:srgbClr val="3A5BAE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11191" t="14060" r="20384" b="22578"/>
          <a:stretch/>
        </p:blipFill>
        <p:spPr>
          <a:xfrm>
            <a:off x="581891" y="1123148"/>
            <a:ext cx="6353321" cy="3309347"/>
          </a:xfrm>
          <a:prstGeom prst="rect">
            <a:avLst/>
          </a:prstGeom>
        </p:spPr>
      </p:pic>
      <p:sp>
        <p:nvSpPr>
          <p:cNvPr id="8" name="Google Shape;125;p29"/>
          <p:cNvSpPr txBox="1"/>
          <p:nvPr/>
        </p:nvSpPr>
        <p:spPr>
          <a:xfrm>
            <a:off x="7022524" y="987888"/>
            <a:ext cx="1878412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050" dirty="0">
                <a:solidFill>
                  <a:srgbClr val="3A5BAE"/>
                </a:solidFill>
              </a:rPr>
              <a:t>1.</a:t>
            </a:r>
            <a:r>
              <a:rPr lang="zh-CN" altLang="en-US" sz="1050" dirty="0">
                <a:solidFill>
                  <a:srgbClr val="3A5BAE"/>
                </a:solidFill>
              </a:rPr>
              <a:t>在和</a:t>
            </a:r>
            <a:r>
              <a:rPr lang="en-US" altLang="zh-CN" sz="1050" dirty="0" err="1">
                <a:solidFill>
                  <a:srgbClr val="3A5BAE"/>
                </a:solidFill>
              </a:rPr>
              <a:t>RecyclerView</a:t>
            </a:r>
            <a:r>
              <a:rPr lang="zh-CN" altLang="en-US" sz="1050" dirty="0">
                <a:solidFill>
                  <a:srgbClr val="3A5BAE"/>
                </a:solidFill>
              </a:rPr>
              <a:t>的同级布局文件中，在右下角放置一个隐藏</a:t>
            </a:r>
            <a:r>
              <a:rPr lang="en-US" altLang="zh-CN" sz="1050" dirty="0" err="1">
                <a:solidFill>
                  <a:srgbClr val="3A5BAE"/>
                </a:solidFill>
              </a:rPr>
              <a:t>FrameLayout</a:t>
            </a:r>
            <a:r>
              <a:rPr lang="zh-CN" altLang="en-US" sz="1050" dirty="0">
                <a:solidFill>
                  <a:srgbClr val="3A5BAE"/>
                </a:solidFill>
              </a:rPr>
              <a:t>，当正在播放的列表滑出界面的时候，将右下角的</a:t>
            </a:r>
            <a:r>
              <a:rPr lang="en-US" altLang="zh-CN" sz="1050" dirty="0" err="1">
                <a:solidFill>
                  <a:srgbClr val="3A5BAE"/>
                </a:solidFill>
              </a:rPr>
              <a:t>FragmeLayout</a:t>
            </a:r>
            <a:r>
              <a:rPr lang="zh-CN" altLang="en-US" sz="1050" dirty="0">
                <a:solidFill>
                  <a:srgbClr val="3A5BAE"/>
                </a:solidFill>
              </a:rPr>
              <a:t>设置为显示，并将播放的</a:t>
            </a:r>
            <a:r>
              <a:rPr lang="en-US" altLang="zh-CN" sz="1050" dirty="0" err="1">
                <a:solidFill>
                  <a:srgbClr val="3A5BAE"/>
                </a:solidFill>
              </a:rPr>
              <a:t>SurfaceView</a:t>
            </a:r>
            <a:r>
              <a:rPr lang="zh-CN" altLang="en-US" sz="1050" dirty="0">
                <a:solidFill>
                  <a:srgbClr val="3A5BAE"/>
                </a:solidFill>
              </a:rPr>
              <a:t>添加到右下角的</a:t>
            </a:r>
            <a:r>
              <a:rPr lang="en-US" altLang="zh-CN" sz="1050" dirty="0" err="1">
                <a:solidFill>
                  <a:srgbClr val="3A5BAE"/>
                </a:solidFill>
              </a:rPr>
              <a:t>FragmeLayout</a:t>
            </a:r>
            <a:r>
              <a:rPr lang="zh-CN" altLang="en-US" sz="1050" dirty="0">
                <a:solidFill>
                  <a:srgbClr val="3A5BAE"/>
                </a:solidFill>
              </a:rPr>
              <a:t>播放。</a:t>
            </a: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050" dirty="0">
                <a:solidFill>
                  <a:srgbClr val="3A5BAE"/>
                </a:solidFill>
              </a:rPr>
              <a:t>2.</a:t>
            </a:r>
            <a:r>
              <a:rPr lang="zh-CN" altLang="en-US" sz="1050" dirty="0">
                <a:solidFill>
                  <a:srgbClr val="3A5BAE"/>
                </a:solidFill>
              </a:rPr>
              <a:t>在列表的</a:t>
            </a:r>
            <a:r>
              <a:rPr lang="en-US" altLang="zh-CN" sz="1050" dirty="0" err="1">
                <a:solidFill>
                  <a:srgbClr val="3A5BAE"/>
                </a:solidFill>
              </a:rPr>
              <a:t>ViewHolder</a:t>
            </a:r>
            <a:r>
              <a:rPr lang="zh-CN" altLang="en-US" sz="1050" dirty="0">
                <a:solidFill>
                  <a:srgbClr val="3A5BAE"/>
                </a:solidFill>
              </a:rPr>
              <a:t>布局文件中放置一个</a:t>
            </a:r>
            <a:r>
              <a:rPr lang="en-US" altLang="zh-CN" sz="1050" dirty="0" err="1">
                <a:solidFill>
                  <a:srgbClr val="3A5BAE"/>
                </a:solidFill>
              </a:rPr>
              <a:t>FragmeLayout</a:t>
            </a:r>
            <a:r>
              <a:rPr lang="zh-CN" altLang="en-US" sz="1050" dirty="0">
                <a:solidFill>
                  <a:srgbClr val="3A5BAE"/>
                </a:solidFill>
              </a:rPr>
              <a:t>，当点击播放按钮时，将</a:t>
            </a:r>
            <a:r>
              <a:rPr lang="en-US" altLang="zh-CN" sz="1050" dirty="0" err="1">
                <a:solidFill>
                  <a:srgbClr val="3A5BAE"/>
                </a:solidFill>
              </a:rPr>
              <a:t>SurfaceView</a:t>
            </a:r>
            <a:r>
              <a:rPr lang="zh-CN" altLang="en-US" sz="1050" dirty="0">
                <a:solidFill>
                  <a:srgbClr val="3A5BAE"/>
                </a:solidFill>
              </a:rPr>
              <a:t>添加到</a:t>
            </a:r>
            <a:r>
              <a:rPr lang="en-US" altLang="zh-CN" sz="1050" dirty="0" err="1">
                <a:solidFill>
                  <a:srgbClr val="3A5BAE"/>
                </a:solidFill>
              </a:rPr>
              <a:t>FragmentLayout</a:t>
            </a:r>
            <a:r>
              <a:rPr lang="zh-CN" altLang="en-US" sz="1050" dirty="0">
                <a:solidFill>
                  <a:srgbClr val="3A5BAE"/>
                </a:solidFill>
              </a:rPr>
              <a:t>中播放。</a:t>
            </a: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endParaRPr lang="zh-CN" altLang="en-US" sz="800" dirty="0">
              <a:solidFill>
                <a:srgbClr val="3A5BA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68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/>
        </p:nvSpPr>
        <p:spPr>
          <a:xfrm>
            <a:off x="-77312" y="622598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设置监听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视频播放功能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571500" lvl="1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sz="900" b="1" dirty="0">
                <a:solidFill>
                  <a:srgbClr val="3A5BAE"/>
                </a:solidFill>
              </a:rPr>
              <a:t>（创新功能右下角画中画模式）</a:t>
            </a:r>
            <a:endParaRPr lang="en-US" altLang="zh-CN" sz="900" b="1" dirty="0">
              <a:solidFill>
                <a:srgbClr val="3A5BAE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548008" y="385975"/>
            <a:ext cx="1950720" cy="434728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recyclerView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addOnChildAttachStateChangeListener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RecyclerView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OnChildAttachStateChangeListener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@Override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public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void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onChildViewAttachedToWindow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videoPosition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-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1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||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return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videoPosition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recyclerView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getChildAdapterPosition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videoPosition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-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1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showVideo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,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VIDEO_PATH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@Override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public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void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onChildViewDetachedFromWindow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null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||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return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4620648" y="384875"/>
            <a:ext cx="1950720" cy="439345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findViewById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id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item_video_root_fl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null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fl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videoPosition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recyclerView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getChildAdapterPosition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getChildCount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0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removeAllViews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int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position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0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isPlaying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position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getPosition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stop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removeAllViews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lastView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videoRootViewFl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addView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,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new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6693288" y="384069"/>
            <a:ext cx="1950720" cy="434728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zh-CN" sz="900" dirty="0" err="1">
                <a:solidFill>
                  <a:srgbClr val="F8C555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ViewGroup</a:t>
            </a:r>
            <a:r>
              <a:rPr lang="en-US" altLang="zh-CN" sz="900" dirty="0" err="1">
                <a:solidFill>
                  <a:srgbClr val="CCCC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lang="en-US" altLang="zh-CN" sz="900" dirty="0" err="1">
                <a:solidFill>
                  <a:srgbClr val="F8C555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LayoutParams</a:t>
            </a:r>
            <a:r>
              <a:rPr lang="en-US" altLang="zh-CN" sz="900" dirty="0">
                <a:solidFill>
                  <a:srgbClr val="CCCC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lang="en-US" altLang="zh-CN" sz="900" dirty="0">
                <a:solidFill>
                  <a:srgbClr val="67CD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-</a:t>
            </a:r>
            <a:r>
              <a:rPr lang="en-US" altLang="zh-CN" sz="900" dirty="0">
                <a:solidFill>
                  <a:srgbClr val="F08D49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1</a:t>
            </a:r>
            <a:r>
              <a:rPr lang="en-US" altLang="zh-CN" sz="900" dirty="0">
                <a:solidFill>
                  <a:srgbClr val="CCCC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,</a:t>
            </a:r>
            <a:r>
              <a:rPr lang="en-US" altLang="zh-CN" sz="1000" dirty="0">
                <a:solidFill>
                  <a:srgbClr val="CCCCCC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900" dirty="0">
                <a:solidFill>
                  <a:srgbClr val="67CD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-</a:t>
            </a:r>
            <a:r>
              <a:rPr lang="en-US" altLang="zh-CN" sz="900" dirty="0">
                <a:solidFill>
                  <a:srgbClr val="F08D49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1</a:t>
            </a:r>
            <a:r>
              <a:rPr lang="en-US" altLang="zh-CN" sz="900" dirty="0">
                <a:solidFill>
                  <a:srgbClr val="CCCCCC"/>
                </a:solidFill>
                <a:latin typeface="Consolas" panose="020B0609020204030204" pitchFamily="49" charset="0"/>
                <a:cs typeface="宋体" panose="02010600030101010101" pitchFamily="2" charset="-122"/>
              </a:rPr>
              <a:t>));</a:t>
            </a:r>
            <a:endParaRPr kumimoji="0" lang="en-US" altLang="zh-CN" sz="9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latin typeface="Consolas" panose="020B0609020204030204" pitchFamily="49" charset="0"/>
              <a:cs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//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setVideoPath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VIDEO_PATH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start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videoView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seekTo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position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fl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GONE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findViewById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id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item_imageview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null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findViewById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id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item_image_play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null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if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67CD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!=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{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            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setVisibility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(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View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.</a:t>
            </a:r>
            <a:r>
              <a:rPr kumimoji="0" lang="en-US" altLang="zh-CN" sz="1000" b="0" i="0" u="none" strike="noStrike" cap="none" normalizeH="0" baseline="0" dirty="0" err="1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VISIBLE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}});</a:t>
            </a:r>
            <a:r>
              <a:rPr kumimoji="0" lang="en-US" altLang="zh-CN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Google Shape;125;p29"/>
          <p:cNvSpPr txBox="1"/>
          <p:nvPr/>
        </p:nvSpPr>
        <p:spPr>
          <a:xfrm>
            <a:off x="420833" y="1318788"/>
            <a:ext cx="1878412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sz="800" dirty="0">
                <a:solidFill>
                  <a:srgbClr val="3A5BAE"/>
                </a:solidFill>
              </a:rPr>
              <a:t>为</a:t>
            </a:r>
            <a:r>
              <a:rPr lang="en-US" altLang="zh-CN" sz="800" dirty="0" err="1">
                <a:solidFill>
                  <a:srgbClr val="3A5BAE"/>
                </a:solidFill>
              </a:rPr>
              <a:t>RecyclerView</a:t>
            </a:r>
            <a:r>
              <a:rPr lang="zh-CN" altLang="en-US" sz="800" dirty="0">
                <a:solidFill>
                  <a:srgbClr val="3A5BAE"/>
                </a:solidFill>
              </a:rPr>
              <a:t>添加</a:t>
            </a:r>
            <a:r>
              <a:rPr lang="en-US" altLang="zh-CN" sz="800" dirty="0" err="1">
                <a:solidFill>
                  <a:srgbClr val="3A5BAE"/>
                </a:solidFill>
              </a:rPr>
              <a:t>addOnChildAttachStateChangeListener</a:t>
            </a:r>
            <a:r>
              <a:rPr lang="zh-CN" altLang="en-US" sz="800" dirty="0">
                <a:solidFill>
                  <a:srgbClr val="3A5BAE"/>
                </a:solidFill>
              </a:rPr>
              <a:t>监听，当正在播放的</a:t>
            </a:r>
            <a:r>
              <a:rPr lang="en-US" altLang="zh-CN" sz="800" dirty="0">
                <a:solidFill>
                  <a:srgbClr val="3A5BAE"/>
                </a:solidFill>
              </a:rPr>
              <a:t>item</a:t>
            </a:r>
            <a:r>
              <a:rPr lang="zh-CN" altLang="en-US" sz="800" dirty="0">
                <a:solidFill>
                  <a:srgbClr val="3A5BAE"/>
                </a:solidFill>
              </a:rPr>
              <a:t>滑出界面时会回调</a:t>
            </a:r>
            <a:r>
              <a:rPr lang="en-US" altLang="zh-CN" sz="800" dirty="0" err="1">
                <a:solidFill>
                  <a:srgbClr val="3A5BAE"/>
                </a:solidFill>
              </a:rPr>
              <a:t>onChildViewDetachedFromWindow</a:t>
            </a:r>
            <a:r>
              <a:rPr lang="zh-CN" altLang="en-US" sz="800" dirty="0">
                <a:solidFill>
                  <a:srgbClr val="3A5BAE"/>
                </a:solidFill>
              </a:rPr>
              <a:t>这个方法，我们在这个方法中判断如果</a:t>
            </a:r>
            <a:r>
              <a:rPr lang="en-US" altLang="zh-CN" sz="800" dirty="0" err="1">
                <a:solidFill>
                  <a:srgbClr val="3A5BAE"/>
                </a:solidFill>
              </a:rPr>
              <a:t>FragmeLayout</a:t>
            </a:r>
            <a:r>
              <a:rPr lang="zh-CN" altLang="en-US" sz="800" dirty="0">
                <a:solidFill>
                  <a:srgbClr val="3A5BAE"/>
                </a:solidFill>
              </a:rPr>
              <a:t>中有视频播放，将右下角的</a:t>
            </a:r>
            <a:r>
              <a:rPr lang="en-US" altLang="zh-CN" sz="800" dirty="0" err="1">
                <a:solidFill>
                  <a:srgbClr val="3A5BAE"/>
                </a:solidFill>
              </a:rPr>
              <a:t>FrameLayout</a:t>
            </a:r>
            <a:r>
              <a:rPr lang="zh-CN" altLang="en-US" sz="800" dirty="0">
                <a:solidFill>
                  <a:srgbClr val="3A5BAE"/>
                </a:solidFill>
              </a:rPr>
              <a:t>设置为显示，移除</a:t>
            </a:r>
            <a:r>
              <a:rPr lang="en-US" altLang="zh-CN" sz="800" dirty="0">
                <a:solidFill>
                  <a:srgbClr val="3A5BAE"/>
                </a:solidFill>
              </a:rPr>
              <a:t>item</a:t>
            </a:r>
            <a:r>
              <a:rPr lang="zh-CN" altLang="en-US" sz="800" dirty="0">
                <a:solidFill>
                  <a:srgbClr val="3A5BAE"/>
                </a:solidFill>
              </a:rPr>
              <a:t>布局中的</a:t>
            </a:r>
            <a:r>
              <a:rPr lang="en-US" altLang="zh-CN" sz="800" dirty="0" err="1">
                <a:solidFill>
                  <a:srgbClr val="3A5BAE"/>
                </a:solidFill>
              </a:rPr>
              <a:t>SurfaceView</a:t>
            </a:r>
            <a:r>
              <a:rPr lang="zh-CN" altLang="en-US" sz="800" dirty="0">
                <a:solidFill>
                  <a:srgbClr val="3A5BAE"/>
                </a:solidFill>
              </a:rPr>
              <a:t>并将其添加到右下角的</a:t>
            </a:r>
            <a:r>
              <a:rPr lang="en-US" altLang="zh-CN" sz="800" dirty="0" err="1">
                <a:solidFill>
                  <a:srgbClr val="3A5BAE"/>
                </a:solidFill>
              </a:rPr>
              <a:t>FrameLayout</a:t>
            </a:r>
            <a:r>
              <a:rPr lang="en-US" altLang="zh-CN" sz="800" dirty="0">
                <a:solidFill>
                  <a:srgbClr val="3A5BAE"/>
                </a:solidFill>
              </a:rPr>
              <a:t>,</a:t>
            </a:r>
            <a:r>
              <a:rPr lang="zh-CN" altLang="en-US" sz="800" dirty="0">
                <a:solidFill>
                  <a:srgbClr val="3A5BAE"/>
                </a:solidFill>
              </a:rPr>
              <a:t>将记录这个</a:t>
            </a:r>
            <a:r>
              <a:rPr lang="en-US" altLang="zh-CN" sz="800" dirty="0">
                <a:solidFill>
                  <a:srgbClr val="3A5BAE"/>
                </a:solidFill>
              </a:rPr>
              <a:t>item</a:t>
            </a:r>
            <a:r>
              <a:rPr lang="zh-CN" altLang="en-US" sz="800" dirty="0">
                <a:solidFill>
                  <a:srgbClr val="3A5BAE"/>
                </a:solidFill>
              </a:rPr>
              <a:t>的位置，当再次将这个</a:t>
            </a:r>
            <a:r>
              <a:rPr lang="en-US" altLang="zh-CN" sz="800" dirty="0">
                <a:solidFill>
                  <a:srgbClr val="3A5BAE"/>
                </a:solidFill>
              </a:rPr>
              <a:t>item</a:t>
            </a:r>
            <a:r>
              <a:rPr lang="zh-CN" altLang="en-US" sz="800" dirty="0">
                <a:solidFill>
                  <a:srgbClr val="3A5BAE"/>
                </a:solidFill>
              </a:rPr>
              <a:t>滑动到界面中时，会回调</a:t>
            </a:r>
            <a:r>
              <a:rPr lang="en-US" altLang="zh-CN" sz="800" dirty="0" err="1">
                <a:solidFill>
                  <a:srgbClr val="3A5BAE"/>
                </a:solidFill>
              </a:rPr>
              <a:t>onChildViewAttachedToWindow</a:t>
            </a:r>
            <a:r>
              <a:rPr lang="zh-CN" altLang="en-US" sz="800" dirty="0">
                <a:solidFill>
                  <a:srgbClr val="3A5BAE"/>
                </a:solidFill>
              </a:rPr>
              <a:t>这个方法。同理再将这个右下角中的</a:t>
            </a:r>
            <a:r>
              <a:rPr lang="en-US" altLang="zh-CN" sz="800" dirty="0" err="1">
                <a:solidFill>
                  <a:srgbClr val="3A5BAE"/>
                </a:solidFill>
              </a:rPr>
              <a:t>FrameLayout</a:t>
            </a:r>
            <a:r>
              <a:rPr lang="zh-CN" altLang="en-US" sz="800" dirty="0">
                <a:solidFill>
                  <a:srgbClr val="3A5BAE"/>
                </a:solidFill>
              </a:rPr>
              <a:t>中的</a:t>
            </a:r>
            <a:r>
              <a:rPr lang="en-US" altLang="zh-CN" sz="800" dirty="0" err="1">
                <a:solidFill>
                  <a:srgbClr val="3A5BAE"/>
                </a:solidFill>
              </a:rPr>
              <a:t>SurfaceView</a:t>
            </a:r>
            <a:r>
              <a:rPr lang="zh-CN" altLang="en-US" sz="800" dirty="0">
                <a:solidFill>
                  <a:srgbClr val="3A5BAE"/>
                </a:solidFill>
              </a:rPr>
              <a:t>移除并设置为隐藏，再将</a:t>
            </a:r>
            <a:r>
              <a:rPr lang="en-US" altLang="zh-CN" sz="800" dirty="0" err="1">
                <a:solidFill>
                  <a:srgbClr val="3A5BAE"/>
                </a:solidFill>
              </a:rPr>
              <a:t>SurfaceView</a:t>
            </a:r>
            <a:r>
              <a:rPr lang="zh-CN" altLang="en-US" sz="800" dirty="0">
                <a:solidFill>
                  <a:srgbClr val="3A5BAE"/>
                </a:solidFill>
              </a:rPr>
              <a:t>添加到</a:t>
            </a:r>
            <a:r>
              <a:rPr lang="en-US" altLang="zh-CN" sz="800" dirty="0">
                <a:solidFill>
                  <a:srgbClr val="3A5BAE"/>
                </a:solidFill>
              </a:rPr>
              <a:t>item</a:t>
            </a:r>
            <a:r>
              <a:rPr lang="zh-CN" altLang="en-US" sz="800" dirty="0">
                <a:solidFill>
                  <a:srgbClr val="3A5BAE"/>
                </a:solidFill>
              </a:rPr>
              <a:t>中的</a:t>
            </a:r>
            <a:r>
              <a:rPr lang="en-US" altLang="zh-CN" sz="800" dirty="0" err="1">
                <a:solidFill>
                  <a:srgbClr val="3A5BAE"/>
                </a:solidFill>
              </a:rPr>
              <a:t>FrameLayout</a:t>
            </a:r>
            <a:r>
              <a:rPr lang="zh-CN" altLang="en-US" sz="800" dirty="0">
                <a:solidFill>
                  <a:srgbClr val="3A5BAE"/>
                </a:solidFill>
              </a:rPr>
              <a:t>播放。</a:t>
            </a:r>
          </a:p>
        </p:txBody>
      </p:sp>
    </p:spTree>
    <p:extLst>
      <p:ext uri="{BB962C8B-B14F-4D97-AF65-F5344CB8AC3E}">
        <p14:creationId xmlns:p14="http://schemas.microsoft.com/office/powerpoint/2010/main" val="279333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192426" y="282774"/>
            <a:ext cx="2621280" cy="431650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&lt;?xml version="1.0" encoding="utf-8"?&gt;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RelativeLayout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xmlns:android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http://schemas.android.com/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apk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/res/android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xmlns:app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http://schemas.android.com/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apk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/res-auto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xmlns:tools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http://schemas.android.com/tools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android.support.design.widget.CoordinatorLayout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android.support.design.widget.AppBarLayout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wrap_content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android.support.v7.widget.Toolbar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@+id/toolbar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?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attr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actionBarSize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android:background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@color/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colorPrimary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app:layout_scrollFlags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scroll|enterAlways|snap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android.support.design.widget.AppBarLayout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&gt;</a:t>
            </a:r>
            <a:r>
              <a:rPr kumimoji="0" lang="en-US" altLang="zh-CN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016752" y="285132"/>
            <a:ext cx="2432304" cy="405489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android.support.v7.widget.RecyclerView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recyclerView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app:layout_behavior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@string/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appbar_scrolling_view_behavior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android.support.design.widget.CoordinatorLayout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&lt;!-- </a:t>
            </a:r>
            <a:r>
              <a:rPr kumimoji="0" lang="zh-CN" altLang="en-US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右下角的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FragmeLayout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--&gt;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video_root_fl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150dp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150dp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android:layout_alignParentBottom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true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android:layout_alignParentRight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true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android:background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#000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gone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&lt;!--</a:t>
            </a:r>
            <a:r>
              <a:rPr kumimoji="0" lang="zh-CN" altLang="en-US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全屏播放的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FragmeLayout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--&gt;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video_full_screen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gone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/&gt;&lt;/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RelativeLayout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&gt;</a:t>
            </a:r>
            <a:r>
              <a:rPr kumimoji="0" lang="en-US" altLang="zh-CN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Google Shape;125;p29"/>
          <p:cNvSpPr txBox="1"/>
          <p:nvPr/>
        </p:nvSpPr>
        <p:spPr>
          <a:xfrm>
            <a:off x="732283" y="1222524"/>
            <a:ext cx="1878412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dirty="0">
                <a:solidFill>
                  <a:srgbClr val="3A5BAE"/>
                </a:solidFill>
              </a:rPr>
              <a:t>可以在布局文件中看到，在右下角中放置了一个隐藏的</a:t>
            </a:r>
            <a:r>
              <a:rPr lang="en-US" altLang="zh-CN" dirty="0" err="1">
                <a:solidFill>
                  <a:srgbClr val="3A5BAE"/>
                </a:solidFill>
              </a:rPr>
              <a:t>FrameLayout</a:t>
            </a:r>
            <a:r>
              <a:rPr lang="zh-CN" altLang="en-US" dirty="0">
                <a:solidFill>
                  <a:srgbClr val="3A5BAE"/>
                </a:solidFill>
              </a:rPr>
              <a:t>，当正在播放的列表滑出界面时我们会使用这个</a:t>
            </a:r>
            <a:r>
              <a:rPr lang="en-US" altLang="zh-CN" dirty="0" err="1">
                <a:solidFill>
                  <a:srgbClr val="3A5BAE"/>
                </a:solidFill>
              </a:rPr>
              <a:t>FrameLayout</a:t>
            </a:r>
            <a:r>
              <a:rPr lang="zh-CN" altLang="en-US" dirty="0">
                <a:solidFill>
                  <a:srgbClr val="3A5BAE"/>
                </a:solidFill>
              </a:rPr>
              <a:t>来放置播放视频的</a:t>
            </a:r>
            <a:r>
              <a:rPr lang="en-US" altLang="zh-CN" dirty="0" err="1">
                <a:solidFill>
                  <a:srgbClr val="3A5BAE"/>
                </a:solidFill>
              </a:rPr>
              <a:t>SurfaceView</a:t>
            </a:r>
            <a:r>
              <a:rPr lang="zh-CN" altLang="en-US" dirty="0">
                <a:solidFill>
                  <a:srgbClr val="3A5BAE"/>
                </a:solidFill>
              </a:rPr>
              <a:t>。</a:t>
            </a:r>
          </a:p>
        </p:txBody>
      </p:sp>
      <p:sp>
        <p:nvSpPr>
          <p:cNvPr id="10" name="Google Shape;126;p29"/>
          <p:cNvSpPr txBox="1"/>
          <p:nvPr/>
        </p:nvSpPr>
        <p:spPr>
          <a:xfrm>
            <a:off x="45162" y="627909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设计</a:t>
            </a:r>
            <a:r>
              <a:rPr lang="en-US" altLang="zh-CN" sz="1800" dirty="0">
                <a:solidFill>
                  <a:srgbClr val="3A5BAE"/>
                </a:solidFill>
              </a:rPr>
              <a:t>xml</a:t>
            </a:r>
            <a:r>
              <a:rPr lang="zh-CN" altLang="en-US" sz="1800" dirty="0">
                <a:solidFill>
                  <a:srgbClr val="3A5BAE"/>
                </a:solidFill>
              </a:rPr>
              <a:t>布局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571500" lvl="1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100" b="1" dirty="0">
                <a:solidFill>
                  <a:srgbClr val="3A5BAE"/>
                </a:solidFill>
              </a:rPr>
              <a:t>                             -</a:t>
            </a:r>
            <a:r>
              <a:rPr lang="zh-CN" altLang="en-US" sz="1100" b="1" dirty="0">
                <a:solidFill>
                  <a:srgbClr val="3A5BAE"/>
                </a:solidFill>
              </a:rPr>
              <a:t>主界面布局</a:t>
            </a:r>
            <a:endParaRPr lang="en" altLang="zh-CN" sz="1100" b="1" dirty="0">
              <a:solidFill>
                <a:srgbClr val="3A5BA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195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547872" y="430988"/>
            <a:ext cx="2334768" cy="400872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&lt;?xml version="1.0" encoding="utf-8"?&gt;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android.support.v7.widget.CardView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xmlns:android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http://schemas.android.com/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apk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/res/android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xmlns:app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http://schemas.android.com/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apk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/res-auto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item_cardview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200dp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android:layout_margin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10dp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android:background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#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fff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android:elevation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8dp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android:padding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5dp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app:cardBackgroundColor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#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fff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app:cardCornerRadius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5dp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&lt;!--</a:t>
            </a:r>
            <a:r>
              <a:rPr kumimoji="0" lang="zh-CN" altLang="en-US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列表播放使用的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--&gt;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FrameLayout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item_video_root_fl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android:visibility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gone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</a:t>
            </a:r>
            <a:r>
              <a:rPr kumimoji="0" lang="en-US" altLang="zh-CN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6107309" y="430988"/>
            <a:ext cx="2225040" cy="290073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190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ImageView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item_imageview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match_parent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android:scaleType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centerCrop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&lt;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ImageView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android:id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@+id/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item_image_play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android:layout_width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wrap_content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android:layout_height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wrap_content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android:layout_gravity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center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       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android:src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="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@</a:t>
            </a:r>
            <a:r>
              <a:rPr kumimoji="0" lang="en-US" altLang="zh-CN" sz="900" b="0" i="0" u="none" strike="noStrike" cap="none" normalizeH="0" baseline="0" dirty="0" err="1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drawable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7EC699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/ic_play_circle_outline_white_48dp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"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 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/&gt;&lt;/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E2777A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android.support.v7.widget.CardView</a:t>
            </a: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cs typeface="宋体" panose="02010600030101010101" pitchFamily="2" charset="-122"/>
              </a:rPr>
              <a:t>&gt;</a:t>
            </a:r>
            <a:r>
              <a:rPr kumimoji="0" lang="en-US" altLang="zh-CN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Google Shape;126;p29"/>
          <p:cNvSpPr txBox="1"/>
          <p:nvPr/>
        </p:nvSpPr>
        <p:spPr>
          <a:xfrm>
            <a:off x="265919" y="798141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设计</a:t>
            </a:r>
            <a:r>
              <a:rPr lang="en-US" altLang="zh-CN" sz="1800" dirty="0">
                <a:solidFill>
                  <a:srgbClr val="3A5BAE"/>
                </a:solidFill>
              </a:rPr>
              <a:t>xml</a:t>
            </a:r>
            <a:r>
              <a:rPr lang="zh-CN" altLang="en-US" sz="1800" dirty="0">
                <a:solidFill>
                  <a:srgbClr val="3A5BAE"/>
                </a:solidFill>
              </a:rPr>
              <a:t>布局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571500" lvl="1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100" b="1" dirty="0">
                <a:solidFill>
                  <a:srgbClr val="3A5BAE"/>
                </a:solidFill>
              </a:rPr>
              <a:t>  -</a:t>
            </a:r>
            <a:r>
              <a:rPr lang="en-US" altLang="zh-CN" sz="1100" b="1" dirty="0" err="1">
                <a:solidFill>
                  <a:srgbClr val="3A5BAE"/>
                </a:solidFill>
              </a:rPr>
              <a:t>RecyclerView</a:t>
            </a:r>
            <a:r>
              <a:rPr lang="zh-CN" altLang="en-US" sz="1100" b="1" dirty="0">
                <a:solidFill>
                  <a:srgbClr val="3A5BAE"/>
                </a:solidFill>
              </a:rPr>
              <a:t>中的</a:t>
            </a:r>
            <a:r>
              <a:rPr lang="en-US" altLang="zh-CN" sz="1100" b="1" dirty="0">
                <a:solidFill>
                  <a:srgbClr val="3A5BAE"/>
                </a:solidFill>
              </a:rPr>
              <a:t>item</a:t>
            </a:r>
            <a:r>
              <a:rPr lang="zh-CN" altLang="en-US" sz="1100" b="1" dirty="0">
                <a:solidFill>
                  <a:srgbClr val="3A5BAE"/>
                </a:solidFill>
              </a:rPr>
              <a:t>布局文件</a:t>
            </a:r>
            <a:endParaRPr lang="en" altLang="zh-CN" sz="1100" b="1" dirty="0">
              <a:solidFill>
                <a:srgbClr val="3A5BAE"/>
              </a:solidFill>
            </a:endParaRPr>
          </a:p>
        </p:txBody>
      </p:sp>
      <p:sp>
        <p:nvSpPr>
          <p:cNvPr id="18" name="Google Shape;125;p29"/>
          <p:cNvSpPr txBox="1"/>
          <p:nvPr/>
        </p:nvSpPr>
        <p:spPr>
          <a:xfrm>
            <a:off x="742941" y="1683963"/>
            <a:ext cx="2151125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dirty="0">
                <a:solidFill>
                  <a:srgbClr val="3A5BAE"/>
                </a:solidFill>
              </a:rPr>
              <a:t>item</a:t>
            </a:r>
            <a:r>
              <a:rPr lang="zh-CN" altLang="en-US" dirty="0">
                <a:solidFill>
                  <a:srgbClr val="3A5BAE"/>
                </a:solidFill>
              </a:rPr>
              <a:t>中这个</a:t>
            </a:r>
            <a:r>
              <a:rPr lang="en-US" altLang="zh-CN" dirty="0" err="1">
                <a:solidFill>
                  <a:srgbClr val="3A5BAE"/>
                </a:solidFill>
              </a:rPr>
              <a:t>FrameLayout</a:t>
            </a:r>
            <a:r>
              <a:rPr lang="zh-CN" altLang="en-US" dirty="0">
                <a:solidFill>
                  <a:srgbClr val="3A5BAE"/>
                </a:solidFill>
              </a:rPr>
              <a:t>用于点击列表中播放按钮将要播放的</a:t>
            </a:r>
            <a:r>
              <a:rPr lang="en-US" altLang="zh-CN" dirty="0" err="1">
                <a:solidFill>
                  <a:srgbClr val="3A5BAE"/>
                </a:solidFill>
              </a:rPr>
              <a:t>SurfaceView</a:t>
            </a:r>
            <a:r>
              <a:rPr lang="zh-CN" altLang="en-US" dirty="0">
                <a:solidFill>
                  <a:srgbClr val="3A5BAE"/>
                </a:solidFill>
              </a:rPr>
              <a:t>添加到这个</a:t>
            </a:r>
            <a:r>
              <a:rPr lang="en-US" altLang="zh-CN" dirty="0" err="1">
                <a:solidFill>
                  <a:srgbClr val="3A5BAE"/>
                </a:solidFill>
              </a:rPr>
              <a:t>FrameLayout</a:t>
            </a:r>
            <a:r>
              <a:rPr lang="zh-CN" altLang="en-US" dirty="0">
                <a:solidFill>
                  <a:srgbClr val="3A5BAE"/>
                </a:solidFill>
              </a:rPr>
              <a:t>中。</a:t>
            </a:r>
          </a:p>
        </p:txBody>
      </p:sp>
    </p:spTree>
    <p:extLst>
      <p:ext uri="{BB962C8B-B14F-4D97-AF65-F5344CB8AC3E}">
        <p14:creationId xmlns:p14="http://schemas.microsoft.com/office/powerpoint/2010/main" val="1153081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实现效果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图片 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691" y="1197045"/>
            <a:ext cx="2457450" cy="3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5;p29"/>
          <p:cNvSpPr txBox="1"/>
          <p:nvPr/>
        </p:nvSpPr>
        <p:spPr>
          <a:xfrm>
            <a:off x="3973926" y="1197045"/>
            <a:ext cx="2151125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dirty="0">
                <a:solidFill>
                  <a:srgbClr val="3A5BAE"/>
                </a:solidFill>
              </a:rPr>
              <a:t>主体界面设计为</a:t>
            </a:r>
            <a:r>
              <a:rPr lang="en-US" altLang="zh-CN" dirty="0" err="1">
                <a:solidFill>
                  <a:srgbClr val="3A5BAE"/>
                </a:solidFill>
              </a:rPr>
              <a:t>RecyclerView</a:t>
            </a:r>
            <a:r>
              <a:rPr lang="zh-CN" altLang="en-US" dirty="0">
                <a:solidFill>
                  <a:srgbClr val="3A5BAE"/>
                </a:solidFill>
              </a:rPr>
              <a:t>列表模式，每个列表有一个含有</a:t>
            </a:r>
            <a:r>
              <a:rPr lang="en-US" altLang="zh-CN" dirty="0">
                <a:solidFill>
                  <a:srgbClr val="3A5BAE"/>
                </a:solidFill>
              </a:rPr>
              <a:t>Glide</a:t>
            </a:r>
            <a:r>
              <a:rPr lang="zh-CN" altLang="en-US" dirty="0">
                <a:solidFill>
                  <a:srgbClr val="3A5BAE"/>
                </a:solidFill>
              </a:rPr>
              <a:t>显示的封面图片，视频和图片均来自要求的</a:t>
            </a:r>
            <a:r>
              <a:rPr lang="en-US" altLang="zh-CN" dirty="0">
                <a:solidFill>
                  <a:srgbClr val="3A5BAE"/>
                </a:solidFill>
              </a:rPr>
              <a:t>API</a:t>
            </a:r>
            <a:r>
              <a:rPr lang="zh-CN" altLang="en-US" dirty="0">
                <a:solidFill>
                  <a:srgbClr val="3A5BAE"/>
                </a:solidFill>
              </a:rPr>
              <a:t>网址。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1553</Words>
  <Application>Microsoft Office PowerPoint</Application>
  <PresentationFormat>全屏显示(16:9)</PresentationFormat>
  <Paragraphs>53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Helvetica Neue</vt:lpstr>
      <vt:lpstr>Helvetica Neue Light</vt:lpstr>
      <vt:lpstr>Arial</vt:lpstr>
      <vt:lpstr>Consolas</vt:lpstr>
      <vt:lpstr>Simple Light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罗浩然</dc:creator>
  <cp:lastModifiedBy>大卫 王</cp:lastModifiedBy>
  <cp:revision>13</cp:revision>
  <dcterms:modified xsi:type="dcterms:W3CDTF">2020-06-11T06:55:20Z</dcterms:modified>
</cp:coreProperties>
</file>